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8" r:id="rId3"/>
    <p:sldId id="259" r:id="rId4"/>
    <p:sldId id="260" r:id="rId5"/>
    <p:sldId id="261" r:id="rId6"/>
    <p:sldId id="317" r:id="rId7"/>
    <p:sldId id="296" r:id="rId8"/>
    <p:sldId id="350" r:id="rId9"/>
    <p:sldId id="362" r:id="rId10"/>
    <p:sldId id="353" r:id="rId11"/>
    <p:sldId id="360" r:id="rId12"/>
    <p:sldId id="358" r:id="rId13"/>
    <p:sldId id="316" r:id="rId14"/>
    <p:sldId id="321" r:id="rId15"/>
    <p:sldId id="269" r:id="rId16"/>
    <p:sldId id="270" r:id="rId17"/>
    <p:sldId id="271" r:id="rId18"/>
    <p:sldId id="273" r:id="rId19"/>
  </p:sldIdLst>
  <p:sldSz cx="9144000" cy="6858000" type="screen4x3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4" autoAdjust="0"/>
    <p:restoredTop sz="94201" autoAdjust="0"/>
  </p:normalViewPr>
  <p:slideViewPr>
    <p:cSldViewPr>
      <p:cViewPr varScale="1">
        <p:scale>
          <a:sx n="105" d="100"/>
          <a:sy n="105" d="100"/>
        </p:scale>
        <p:origin x="1758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Arbeitsblat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Arbeitsblat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Arbeitsblat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2022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2.0061728395061741E-2"/>
                  <c:y val="-5.612065321788979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1E6-4202-8A9E-2309E2E89B06}"/>
                </c:ext>
              </c:extLst>
            </c:dLbl>
            <c:dLbl>
              <c:idx val="1"/>
              <c:layout>
                <c:manualLayout>
                  <c:x val="-3.086419753086419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A9C-4B48-80E0-2D88499A802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700" baseline="0"/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Tabelle1!$A$2:$A$5</c:f>
              <c:strCache>
                <c:ptCount val="3"/>
                <c:pt idx="0">
                  <c:v>Einwohner</c:v>
                </c:pt>
                <c:pt idx="1">
                  <c:v>Zuzüge</c:v>
                </c:pt>
                <c:pt idx="2">
                  <c:v>Wegzüge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2579</c:v>
                </c:pt>
                <c:pt idx="1">
                  <c:v>182</c:v>
                </c:pt>
                <c:pt idx="2">
                  <c:v>119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1E6-4202-8A9E-2309E2E89B06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2023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7.716049382716134E-3"/>
                  <c:y val="-8.418097982683470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1E6-4202-8A9E-2309E2E89B06}"/>
                </c:ext>
              </c:extLst>
            </c:dLbl>
            <c:dLbl>
              <c:idx val="1"/>
              <c:layout>
                <c:manualLayout>
                  <c:x val="6.172839506172839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A9C-4B48-80E0-2D88499A802D}"/>
                </c:ext>
              </c:extLst>
            </c:dLbl>
            <c:dLbl>
              <c:idx val="2"/>
              <c:layout>
                <c:manualLayout>
                  <c:x val="9.2592592592592587E-3"/>
                  <c:y val="2.806032660894590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A9C-4B48-80E0-2D88499A802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700" baseline="0"/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Tabelle1!$A$2:$A$5</c:f>
              <c:strCache>
                <c:ptCount val="3"/>
                <c:pt idx="0">
                  <c:v>Einwohner</c:v>
                </c:pt>
                <c:pt idx="1">
                  <c:v>Zuzüge</c:v>
                </c:pt>
                <c:pt idx="2">
                  <c:v>Wegzüge</c:v>
                </c:pt>
              </c:strCache>
            </c:strRef>
          </c:cat>
          <c:val>
            <c:numRef>
              <c:f>Tabelle1!$C$2:$C$5</c:f>
              <c:numCache>
                <c:formatCode>General</c:formatCode>
                <c:ptCount val="4"/>
                <c:pt idx="0">
                  <c:v>2574</c:v>
                </c:pt>
                <c:pt idx="1">
                  <c:v>157</c:v>
                </c:pt>
                <c:pt idx="2">
                  <c:v>122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1E6-4202-8A9E-2309E2E89B06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9320987654321045E-2"/>
                  <c:y val="-5.61206532178897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1E6-4202-8A9E-2309E2E89B06}"/>
                </c:ext>
              </c:extLst>
            </c:dLbl>
            <c:dLbl>
              <c:idx val="1"/>
              <c:layout>
                <c:manualLayout>
                  <c:x val="1.0802469135802413E-2"/>
                  <c:y val="2.806032660894590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A9C-4B48-80E0-2D88499A802D}"/>
                </c:ext>
              </c:extLst>
            </c:dLbl>
            <c:dLbl>
              <c:idx val="2"/>
              <c:layout>
                <c:manualLayout>
                  <c:x val="1.388888888888877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A9C-4B48-80E0-2D88499A802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700" baseline="0"/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Tabelle1!$A$2:$A$5</c:f>
              <c:strCache>
                <c:ptCount val="3"/>
                <c:pt idx="0">
                  <c:v>Einwohner</c:v>
                </c:pt>
                <c:pt idx="1">
                  <c:v>Zuzüge</c:v>
                </c:pt>
                <c:pt idx="2">
                  <c:v>Wegzüge</c:v>
                </c:pt>
              </c:strCache>
            </c:strRef>
          </c:cat>
          <c:val>
            <c:numRef>
              <c:f>Tabelle1!$D$2:$D$5</c:f>
              <c:numCache>
                <c:formatCode>General</c:formatCode>
                <c:ptCount val="4"/>
                <c:pt idx="0">
                  <c:v>2588</c:v>
                </c:pt>
                <c:pt idx="1">
                  <c:v>132</c:v>
                </c:pt>
                <c:pt idx="2">
                  <c:v>112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1E6-4202-8A9E-2309E2E89B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76973568"/>
        <c:axId val="76975104"/>
        <c:axId val="0"/>
      </c:bar3DChart>
      <c:catAx>
        <c:axId val="769735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76975104"/>
        <c:crosses val="autoZero"/>
        <c:auto val="1"/>
        <c:lblAlgn val="ctr"/>
        <c:lblOffset val="100"/>
        <c:noMultiLvlLbl val="0"/>
      </c:catAx>
      <c:valAx>
        <c:axId val="769751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6973568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de-DE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2022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7.716049382716049E-3"/>
                  <c:y val="-8.41809798268346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B79-478B-8F0F-0A0299DBC5C5}"/>
                </c:ext>
              </c:extLst>
            </c:dLbl>
            <c:dLbl>
              <c:idx val="1"/>
              <c:layout>
                <c:manualLayout>
                  <c:x val="0"/>
                  <c:y val="-5.61206532178897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B79-478B-8F0F-0A0299DBC5C5}"/>
                </c:ext>
              </c:extLst>
            </c:dLbl>
            <c:dLbl>
              <c:idx val="2"/>
              <c:layout>
                <c:manualLayout>
                  <c:x val="6.1728395061728392E-3"/>
                  <c:y val="-8.41809798268346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B79-478B-8F0F-0A0299DBC5C5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Tabelle1!$A$2:$A$4</c:f>
              <c:strCache>
                <c:ptCount val="3"/>
                <c:pt idx="0">
                  <c:v>Eheschließungen</c:v>
                </c:pt>
                <c:pt idx="1">
                  <c:v>Geburten</c:v>
                </c:pt>
                <c:pt idx="2">
                  <c:v>Sterbefälle</c:v>
                </c:pt>
              </c:strCache>
            </c:strRef>
          </c:cat>
          <c:val>
            <c:numRef>
              <c:f>Tabelle1!$B$2:$B$4</c:f>
              <c:numCache>
                <c:formatCode>General</c:formatCode>
                <c:ptCount val="3"/>
                <c:pt idx="0">
                  <c:v>14</c:v>
                </c:pt>
                <c:pt idx="1">
                  <c:v>14</c:v>
                </c:pt>
                <c:pt idx="2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3D-4C07-AE7B-DA8BAF8DCD6D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2023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6.1728395061728392E-3"/>
                  <c:y val="-1.40301633044724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B79-478B-8F0F-0A0299DBC5C5}"/>
                </c:ext>
              </c:extLst>
            </c:dLbl>
            <c:dLbl>
              <c:idx val="1"/>
              <c:layout>
                <c:manualLayout>
                  <c:x val="4.6296296296296866E-3"/>
                  <c:y val="-5.61206532178897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B79-478B-8F0F-0A0299DBC5C5}"/>
                </c:ext>
              </c:extLst>
            </c:dLbl>
            <c:dLbl>
              <c:idx val="2"/>
              <c:layout>
                <c:manualLayout>
                  <c:x val="4.6296296296296294E-3"/>
                  <c:y val="-1.12241306435779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B79-478B-8F0F-0A0299DBC5C5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Tabelle1!$A$2:$A$4</c:f>
              <c:strCache>
                <c:ptCount val="3"/>
                <c:pt idx="0">
                  <c:v>Eheschließungen</c:v>
                </c:pt>
                <c:pt idx="1">
                  <c:v>Geburten</c:v>
                </c:pt>
                <c:pt idx="2">
                  <c:v>Sterbefälle</c:v>
                </c:pt>
              </c:strCache>
            </c:strRef>
          </c:cat>
          <c:val>
            <c:numRef>
              <c:f>Tabelle1!$C$2:$C$4</c:f>
              <c:numCache>
                <c:formatCode>General</c:formatCode>
                <c:ptCount val="3"/>
                <c:pt idx="0">
                  <c:v>15</c:v>
                </c:pt>
                <c:pt idx="1">
                  <c:v>16</c:v>
                </c:pt>
                <c:pt idx="2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93D-4C07-AE7B-DA8BAF8DCD6D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6.1728395061727828E-3"/>
                  <c:y val="-8.418097982683567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B79-478B-8F0F-0A0299DBC5C5}"/>
                </c:ext>
              </c:extLst>
            </c:dLbl>
            <c:dLbl>
              <c:idx val="1"/>
              <c:layout>
                <c:manualLayout>
                  <c:x val="1.5432098765431532E-3"/>
                  <c:y val="-1.12241306435779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B79-478B-8F0F-0A0299DBC5C5}"/>
                </c:ext>
              </c:extLst>
            </c:dLbl>
            <c:dLbl>
              <c:idx val="2"/>
              <c:layout>
                <c:manualLayout>
                  <c:x val="1.0802469135802469E-2"/>
                  <c:y val="-8.41809798268346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B79-478B-8F0F-0A0299DBC5C5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Tabelle1!$A$2:$A$4</c:f>
              <c:strCache>
                <c:ptCount val="3"/>
                <c:pt idx="0">
                  <c:v>Eheschließungen</c:v>
                </c:pt>
                <c:pt idx="1">
                  <c:v>Geburten</c:v>
                </c:pt>
                <c:pt idx="2">
                  <c:v>Sterbefälle</c:v>
                </c:pt>
              </c:strCache>
            </c:strRef>
          </c:cat>
          <c:val>
            <c:numRef>
              <c:f>Tabelle1!$D$2:$D$4</c:f>
              <c:numCache>
                <c:formatCode>General</c:formatCode>
                <c:ptCount val="3"/>
                <c:pt idx="0">
                  <c:v>10</c:v>
                </c:pt>
                <c:pt idx="1">
                  <c:v>16</c:v>
                </c:pt>
                <c:pt idx="2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93D-4C07-AE7B-DA8BAF8DCD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2811904"/>
        <c:axId val="8327168"/>
        <c:axId val="0"/>
      </c:bar3DChart>
      <c:catAx>
        <c:axId val="1028119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8327168"/>
        <c:crosses val="autoZero"/>
        <c:auto val="1"/>
        <c:lblAlgn val="ctr"/>
        <c:lblOffset val="100"/>
        <c:noMultiLvlLbl val="0"/>
      </c:catAx>
      <c:valAx>
        <c:axId val="83271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2811904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de-DE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2020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9.2592592592592639E-3"/>
                  <c:y val="-2.24482612871559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6914-4CA9-BE22-773DC4C301C1}"/>
                </c:ext>
              </c:extLst>
            </c:dLbl>
            <c:dLbl>
              <c:idx val="1"/>
              <c:layout>
                <c:manualLayout>
                  <c:x val="1.5432098765432204E-3"/>
                  <c:y val="-3.08663592698393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6914-4CA9-BE22-773DC4C301C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Tabelle1!$A$2:$A$3</c:f>
              <c:strCache>
                <c:ptCount val="2"/>
                <c:pt idx="0">
                  <c:v>Übernachtungen</c:v>
                </c:pt>
                <c:pt idx="1">
                  <c:v>Gästeankünfte</c:v>
                </c:pt>
              </c:strCache>
            </c:strRef>
          </c:cat>
          <c:val>
            <c:numRef>
              <c:f>Tabelle1!$B$2:$B$3</c:f>
              <c:numCache>
                <c:formatCode>General</c:formatCode>
                <c:ptCount val="2"/>
                <c:pt idx="0">
                  <c:v>14980</c:v>
                </c:pt>
                <c:pt idx="1">
                  <c:v>8261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914-4CA9-BE22-773DC4C301C1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2021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2345679012345699E-2"/>
                  <c:y val="-1.68361959653669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6914-4CA9-BE22-773DC4C301C1}"/>
                </c:ext>
              </c:extLst>
            </c:dLbl>
            <c:dLbl>
              <c:idx val="1"/>
              <c:layout>
                <c:manualLayout>
                  <c:x val="1.3888888888888919E-2"/>
                  <c:y val="-2.80605475563984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6914-4CA9-BE22-773DC4C301C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Tabelle1!$A$2:$A$3</c:f>
              <c:strCache>
                <c:ptCount val="2"/>
                <c:pt idx="0">
                  <c:v>Übernachtungen</c:v>
                </c:pt>
                <c:pt idx="1">
                  <c:v>Gästeankünfte</c:v>
                </c:pt>
              </c:strCache>
            </c:strRef>
          </c:cat>
          <c:val>
            <c:numRef>
              <c:f>Tabelle1!$C$2:$C$3</c:f>
              <c:numCache>
                <c:formatCode>General</c:formatCode>
                <c:ptCount val="2"/>
                <c:pt idx="0">
                  <c:v>14454</c:v>
                </c:pt>
                <c:pt idx="1">
                  <c:v>8293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914-4CA9-BE22-773DC4C301C1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2022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5432098765432122E-2"/>
                  <c:y val="-2.52542939480503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6914-4CA9-BE22-773DC4C301C1}"/>
                </c:ext>
              </c:extLst>
            </c:dLbl>
            <c:dLbl>
              <c:idx val="1"/>
              <c:layout>
                <c:manualLayout>
                  <c:x val="1.6975308641975339E-2"/>
                  <c:y val="-1.96424495737150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6914-4CA9-BE22-773DC4C301C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Tabelle1!$A$2:$A$3</c:f>
              <c:strCache>
                <c:ptCount val="2"/>
                <c:pt idx="0">
                  <c:v>Übernachtungen</c:v>
                </c:pt>
                <c:pt idx="1">
                  <c:v>Gästeankünfte</c:v>
                </c:pt>
              </c:strCache>
            </c:strRef>
          </c:cat>
          <c:val>
            <c:numRef>
              <c:f>Tabelle1!$D$2:$D$3</c:f>
              <c:numCache>
                <c:formatCode>General</c:formatCode>
                <c:ptCount val="2"/>
                <c:pt idx="0">
                  <c:v>17275</c:v>
                </c:pt>
                <c:pt idx="1">
                  <c:v>10043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914-4CA9-BE22-773DC4C301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469888"/>
        <c:axId val="8479872"/>
        <c:axId val="0"/>
      </c:bar3DChart>
      <c:catAx>
        <c:axId val="84698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8479872"/>
        <c:crosses val="autoZero"/>
        <c:auto val="1"/>
        <c:lblAlgn val="ctr"/>
        <c:lblOffset val="100"/>
        <c:noMultiLvlLbl val="0"/>
      </c:catAx>
      <c:valAx>
        <c:axId val="84798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46988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de-DE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689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3BF420-F9C1-48FC-9047-029D3E03594B}" type="datetimeFigureOut">
              <a:rPr lang="de-DE" smtClean="0"/>
              <a:pPr/>
              <a:t>12.11.2024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165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689" y="9428165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D66DE5-8DBA-4BAD-BD05-C0853373D2B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64014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9689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80C4EF-5178-4597-8ADC-715F6DF066B0}" type="datetimeFigureOut">
              <a:rPr lang="de-DE" smtClean="0"/>
              <a:pPr/>
              <a:t>12.11.2024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1" y="4714877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165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9689" y="9428165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A2C9B5-144F-4DD5-8025-206B7BCEB5A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4341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2C9B5-144F-4DD5-8025-206B7BCEB5A2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7646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2C9B5-144F-4DD5-8025-206B7BCEB5A2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592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7B667-C7F2-425F-B380-6F67B7CCCE18}" type="datetimeFigureOut">
              <a:rPr lang="de-DE" smtClean="0"/>
              <a:pPr/>
              <a:t>12.11.2024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C760-426B-440E-B22B-369F80FC04C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ransition spd="slow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7B667-C7F2-425F-B380-6F67B7CCCE18}" type="datetimeFigureOut">
              <a:rPr lang="de-DE" smtClean="0"/>
              <a:pPr/>
              <a:t>12.11.2024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C760-426B-440E-B22B-369F80FC04C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ransition spd="slow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7B667-C7F2-425F-B380-6F67B7CCCE18}" type="datetimeFigureOut">
              <a:rPr lang="de-DE" smtClean="0"/>
              <a:pPr/>
              <a:t>12.11.2024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C760-426B-440E-B22B-369F80FC04C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7B667-C7F2-425F-B380-6F67B7CCCE18}" type="datetimeFigureOut">
              <a:rPr lang="de-DE" smtClean="0"/>
              <a:pPr/>
              <a:t>12.11.2024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C760-426B-440E-B22B-369F80FC04C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ransition spd="slow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7B667-C7F2-425F-B380-6F67B7CCCE18}" type="datetimeFigureOut">
              <a:rPr lang="de-DE" smtClean="0"/>
              <a:pPr/>
              <a:t>12.11.2024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C760-426B-440E-B22B-369F80FC04C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ransition spd="slow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7B667-C7F2-425F-B380-6F67B7CCCE18}" type="datetimeFigureOut">
              <a:rPr lang="de-DE" smtClean="0"/>
              <a:pPr/>
              <a:t>12.11.2024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C760-426B-440E-B22B-369F80FC04C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ransition spd="slow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7B667-C7F2-425F-B380-6F67B7CCCE18}" type="datetimeFigureOut">
              <a:rPr lang="de-DE" smtClean="0"/>
              <a:pPr/>
              <a:t>12.11.2024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C760-426B-440E-B22B-369F80FC04C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7B667-C7F2-425F-B380-6F67B7CCCE18}" type="datetimeFigureOut">
              <a:rPr lang="de-DE" smtClean="0"/>
              <a:pPr/>
              <a:t>12.11.2024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C760-426B-440E-B22B-369F80FC04C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ransition spd="slow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7B667-C7F2-425F-B380-6F67B7CCCE18}" type="datetimeFigureOut">
              <a:rPr lang="de-DE" smtClean="0"/>
              <a:pPr/>
              <a:t>12.11.2024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C760-426B-440E-B22B-369F80FC04C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ransition spd="slow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7B667-C7F2-425F-B380-6F67B7CCCE18}" type="datetimeFigureOut">
              <a:rPr lang="de-DE" smtClean="0"/>
              <a:pPr/>
              <a:t>12.11.2024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C760-426B-440E-B22B-369F80FC04C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ransition spd="slow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7B667-C7F2-425F-B380-6F67B7CCCE18}" type="datetimeFigureOut">
              <a:rPr lang="de-DE" smtClean="0"/>
              <a:pPr/>
              <a:t>12.11.2024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C760-426B-440E-B22B-369F80FC04C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bg1">
                <a:lumMod val="95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17B667-C7F2-425F-B380-6F67B7CCCE18}" type="datetimeFigureOut">
              <a:rPr lang="de-DE" smtClean="0"/>
              <a:pPr/>
              <a:t>12.11.2024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BFC760-426B-440E-B22B-369F80FC04C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 thruBlk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nuernberger-land.de/fileadmin/user_upload/landkreis/Kreisentwicklung/Regionalmanagement/TDR/TDR_2024.mp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26000">
              <a:schemeClr val="bg1">
                <a:lumMod val="95000"/>
                <a:alpha val="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285852" y="3571876"/>
            <a:ext cx="6598516" cy="1657324"/>
          </a:xfrm>
        </p:spPr>
        <p:txBody>
          <a:bodyPr>
            <a:normAutofit/>
          </a:bodyPr>
          <a:lstStyle/>
          <a:p>
            <a:r>
              <a:rPr lang="de-DE" sz="4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Herzlich willkommen zur </a:t>
            </a:r>
            <a:br>
              <a:rPr lang="de-DE" sz="4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de-DE" sz="4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2. Bürgerversammlung 2024</a:t>
            </a:r>
          </a:p>
          <a:p>
            <a:endParaRPr lang="de-DE" sz="4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de-DE" sz="4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00034" y="0"/>
            <a:ext cx="8215370" cy="1470025"/>
          </a:xfrm>
        </p:spPr>
        <p:txBody>
          <a:bodyPr>
            <a:noAutofit/>
          </a:bodyPr>
          <a:lstStyle/>
          <a:p>
            <a:r>
              <a:rPr lang="de-DE" sz="4800" dirty="0" smtClean="0">
                <a:latin typeface="Arial" pitchFamily="34" charset="0"/>
                <a:cs typeface="Arial" pitchFamily="34" charset="0"/>
              </a:rPr>
              <a:t>Gemeinde Reichenschwand</a:t>
            </a:r>
            <a:endParaRPr lang="de-DE" sz="48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1" name="Gerade Verbindung 20"/>
          <p:cNvCxnSpPr/>
          <p:nvPr/>
        </p:nvCxnSpPr>
        <p:spPr>
          <a:xfrm rot="5400000">
            <a:off x="6215868" y="3356768"/>
            <a:ext cx="5143536" cy="1588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21"/>
          <p:cNvCxnSpPr/>
          <p:nvPr/>
        </p:nvCxnSpPr>
        <p:spPr>
          <a:xfrm rot="5400000">
            <a:off x="6367474" y="3581400"/>
            <a:ext cx="5143536" cy="158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22"/>
          <p:cNvCxnSpPr/>
          <p:nvPr/>
        </p:nvCxnSpPr>
        <p:spPr>
          <a:xfrm rot="5400000">
            <a:off x="6519874" y="3733800"/>
            <a:ext cx="5143536" cy="1588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061" y="1470025"/>
            <a:ext cx="1605316" cy="173909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952" y="6366854"/>
            <a:ext cx="432048" cy="468052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de-DE" sz="4800" dirty="0">
                <a:latin typeface="Arial" pitchFamily="34" charset="0"/>
                <a:cs typeface="Arial" pitchFamily="34" charset="0"/>
              </a:rPr>
              <a:t>N</a:t>
            </a:r>
            <a:r>
              <a:rPr lang="de-DE" sz="4800" dirty="0" smtClean="0">
                <a:latin typeface="Arial" pitchFamily="34" charset="0"/>
                <a:cs typeface="Arial" pitchFamily="34" charset="0"/>
              </a:rPr>
              <a:t>eues Feuerwehrhaus</a:t>
            </a:r>
            <a:endParaRPr lang="de-DE" sz="4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870839"/>
            <a:ext cx="7277405" cy="4104456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14" y="1682768"/>
            <a:ext cx="6768752" cy="5076564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86" y="1340460"/>
            <a:ext cx="6886952" cy="5165214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14" y="1314686"/>
            <a:ext cx="7164288" cy="5373216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14" y="1386116"/>
            <a:ext cx="7236296" cy="542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39588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406430" y="591326"/>
            <a:ext cx="8229600" cy="1143000"/>
          </a:xfrm>
        </p:spPr>
        <p:txBody>
          <a:bodyPr>
            <a:noAutofit/>
          </a:bodyPr>
          <a:lstStyle/>
          <a:p>
            <a:r>
              <a:rPr lang="de-DE" sz="3600" dirty="0" smtClean="0">
                <a:latin typeface="Arial" pitchFamily="34" charset="0"/>
                <a:cs typeface="Arial" pitchFamily="34" charset="0"/>
              </a:rPr>
              <a:t>Kanalbaumaßnahme im Radweg Richtung Lauf</a:t>
            </a:r>
            <a:endParaRPr lang="de-DE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539552" y="1772816"/>
            <a:ext cx="36724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de-DE" sz="2400" dirty="0" smtClean="0"/>
              <a:t>Kosten rund 211.000 €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de-DE" sz="2400" dirty="0" smtClean="0"/>
              <a:t>Förderung rund 67.000 €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76312" y="2358896"/>
            <a:ext cx="5085184" cy="3813888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76312" y="2369974"/>
            <a:ext cx="5085184" cy="381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52251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600" dirty="0" smtClean="0"/>
              <a:t>Weitere Informationen</a:t>
            </a:r>
            <a:endParaRPr lang="de-DE" sz="3600" dirty="0"/>
          </a:p>
        </p:txBody>
      </p:sp>
      <p:sp>
        <p:nvSpPr>
          <p:cNvPr id="9" name="Textfeld 8"/>
          <p:cNvSpPr txBox="1"/>
          <p:nvPr/>
        </p:nvSpPr>
        <p:spPr>
          <a:xfrm>
            <a:off x="683568" y="1628800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Planungen Lusthausgarten</a:t>
            </a:r>
            <a:br>
              <a:rPr lang="de-DE" dirty="0" smtClean="0"/>
            </a:br>
            <a:r>
              <a:rPr lang="de-DE" dirty="0" smtClean="0"/>
              <a:t>Umsetzung der Maßnahme wurde auf 2026 verschoben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703284" y="2482786"/>
            <a:ext cx="6965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Neues Wasserrecht für die Hochbehälter Moosanger und Leuzenberg</a:t>
            </a:r>
            <a:br>
              <a:rPr lang="de-DE" dirty="0" smtClean="0"/>
            </a:br>
            <a:r>
              <a:rPr lang="de-DE" dirty="0" smtClean="0"/>
              <a:t>Gleichzeitig Aufbau einer Glasfaserverbindung mit dem Wasserhaus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705244" y="3336772"/>
            <a:ext cx="6891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Neue Gebühren bei der Wasserversorgung und Abwasserbeseitigung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703284" y="3913759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Grundsteuerreform</a:t>
            </a:r>
            <a:br>
              <a:rPr lang="de-DE" dirty="0" smtClean="0"/>
            </a:br>
            <a:r>
              <a:rPr lang="de-DE" dirty="0" smtClean="0"/>
              <a:t>Festlegung neuer Hebesätze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683568" y="4767745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800-Jahr-Feier 2025</a:t>
            </a:r>
          </a:p>
        </p:txBody>
      </p:sp>
    </p:spTree>
    <p:extLst>
      <p:ext uri="{BB962C8B-B14F-4D97-AF65-F5344CB8AC3E}">
        <p14:creationId xmlns:p14="http://schemas.microsoft.com/office/powerpoint/2010/main" val="286419935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 Verbindung 2"/>
          <p:cNvCxnSpPr/>
          <p:nvPr/>
        </p:nvCxnSpPr>
        <p:spPr>
          <a:xfrm rot="5400000">
            <a:off x="6215868" y="3356768"/>
            <a:ext cx="5143536" cy="1588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Gerade Verbindung 3"/>
          <p:cNvCxnSpPr/>
          <p:nvPr/>
        </p:nvCxnSpPr>
        <p:spPr>
          <a:xfrm rot="5400000">
            <a:off x="6367474" y="3581400"/>
            <a:ext cx="5143536" cy="158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Gerade Verbindung 4"/>
          <p:cNvCxnSpPr/>
          <p:nvPr/>
        </p:nvCxnSpPr>
        <p:spPr>
          <a:xfrm rot="5400000">
            <a:off x="6519874" y="3733800"/>
            <a:ext cx="5143536" cy="1588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1148906" y="489407"/>
            <a:ext cx="7067128" cy="1042038"/>
          </a:xfrm>
        </p:spPr>
        <p:txBody>
          <a:bodyPr>
            <a:normAutofit/>
          </a:bodyPr>
          <a:lstStyle/>
          <a:p>
            <a:r>
              <a:rPr lang="de-DE" sz="4800" dirty="0" smtClean="0">
                <a:latin typeface="Arial" pitchFamily="34" charset="0"/>
                <a:cs typeface="Arial" pitchFamily="34" charset="0"/>
              </a:rPr>
              <a:t>Projekte in 2025</a:t>
            </a:r>
            <a:endParaRPr lang="de-DE" sz="4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952" y="6366854"/>
            <a:ext cx="432048" cy="468052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449288" y="2492896"/>
            <a:ext cx="4986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 smtClean="0"/>
              <a:t>Fertigstellung Feuerwehrhaus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449288" y="3211374"/>
            <a:ext cx="67870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 smtClean="0"/>
              <a:t>Planungen zum weiteren Glasfaserausbau</a:t>
            </a:r>
            <a:br>
              <a:rPr lang="de-DE" sz="2800" dirty="0" smtClean="0"/>
            </a:br>
            <a:r>
              <a:rPr lang="de-DE" sz="2800" dirty="0" smtClean="0"/>
              <a:t>s. Vortrag Martin Leybold, Fa. </a:t>
            </a:r>
            <a:r>
              <a:rPr lang="de-DE" sz="2800" dirty="0" err="1" smtClean="0"/>
              <a:t>Lemka</a:t>
            </a:r>
            <a:endParaRPr lang="de-DE" sz="2800" dirty="0" smtClean="0"/>
          </a:p>
        </p:txBody>
      </p:sp>
    </p:spTree>
    <p:extLst>
      <p:ext uri="{BB962C8B-B14F-4D97-AF65-F5344CB8AC3E}">
        <p14:creationId xmlns:p14="http://schemas.microsoft.com/office/powerpoint/2010/main" val="218432732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090466"/>
          </a:xfrm>
        </p:spPr>
        <p:txBody>
          <a:bodyPr>
            <a:normAutofit/>
          </a:bodyPr>
          <a:lstStyle/>
          <a:p>
            <a:r>
              <a:rPr lang="de-DE" sz="4800" dirty="0" smtClean="0">
                <a:latin typeface="Arial" pitchFamily="34" charset="0"/>
                <a:cs typeface="Arial" pitchFamily="34" charset="0"/>
              </a:rPr>
              <a:t>Finanzen</a:t>
            </a:r>
            <a:endParaRPr lang="de-DE" sz="48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Gerade Verbindung 4"/>
          <p:cNvCxnSpPr/>
          <p:nvPr/>
        </p:nvCxnSpPr>
        <p:spPr>
          <a:xfrm rot="5400000">
            <a:off x="6215868" y="3356768"/>
            <a:ext cx="5143536" cy="1588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5"/>
          <p:cNvCxnSpPr/>
          <p:nvPr/>
        </p:nvCxnSpPr>
        <p:spPr>
          <a:xfrm rot="5400000">
            <a:off x="6367474" y="3581400"/>
            <a:ext cx="5143536" cy="158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6"/>
          <p:cNvCxnSpPr/>
          <p:nvPr/>
        </p:nvCxnSpPr>
        <p:spPr>
          <a:xfrm rot="5400000">
            <a:off x="6519874" y="3733800"/>
            <a:ext cx="5143536" cy="1588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952" y="6366854"/>
            <a:ext cx="432048" cy="46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94946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800" dirty="0" smtClean="0">
                <a:latin typeface="Arial" pitchFamily="34" charset="0"/>
                <a:cs typeface="Arial" pitchFamily="34" charset="0"/>
              </a:rPr>
              <a:t>Finanzen</a:t>
            </a:r>
            <a:endParaRPr lang="de-DE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sz="2800" dirty="0" smtClean="0">
              <a:latin typeface="Arial" pitchFamily="34" charset="0"/>
              <a:cs typeface="Arial" pitchFamily="34" charset="0"/>
            </a:endParaRPr>
          </a:p>
          <a:p>
            <a:endParaRPr lang="de-DE" sz="2800" dirty="0">
              <a:latin typeface="Arial" pitchFamily="34" charset="0"/>
              <a:cs typeface="Arial" pitchFamily="34" charset="0"/>
            </a:endParaRPr>
          </a:p>
          <a:p>
            <a:r>
              <a:rPr lang="de-DE" sz="2800" dirty="0" smtClean="0">
                <a:latin typeface="Arial" pitchFamily="34" charset="0"/>
                <a:cs typeface="Arial" pitchFamily="34" charset="0"/>
              </a:rPr>
              <a:t>Rücklagen:			  </a:t>
            </a:r>
            <a:r>
              <a:rPr lang="de-DE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800" dirty="0" smtClean="0">
                <a:latin typeface="Arial" pitchFamily="34" charset="0"/>
                <a:cs typeface="Arial" pitchFamily="34" charset="0"/>
              </a:rPr>
              <a:t>ca. 1.240.000 €</a:t>
            </a:r>
          </a:p>
          <a:p>
            <a:pPr>
              <a:buFontTx/>
              <a:buNone/>
            </a:pPr>
            <a:endParaRPr lang="de-DE" sz="2800" dirty="0" smtClean="0">
              <a:latin typeface="Arial" pitchFamily="34" charset="0"/>
              <a:cs typeface="Arial" pitchFamily="34" charset="0"/>
            </a:endParaRPr>
          </a:p>
          <a:p>
            <a:r>
              <a:rPr lang="de-DE" sz="2800" dirty="0" smtClean="0">
                <a:latin typeface="Arial" pitchFamily="34" charset="0"/>
                <a:cs typeface="Arial" pitchFamily="34" charset="0"/>
              </a:rPr>
              <a:t>laufender Geldbestand:	   ca. 1.390.000 €</a:t>
            </a:r>
          </a:p>
          <a:p>
            <a:endParaRPr lang="de-DE" dirty="0"/>
          </a:p>
        </p:txBody>
      </p:sp>
      <p:cxnSp>
        <p:nvCxnSpPr>
          <p:cNvPr id="5" name="Gerade Verbindung 4"/>
          <p:cNvCxnSpPr/>
          <p:nvPr/>
        </p:nvCxnSpPr>
        <p:spPr>
          <a:xfrm rot="5400000">
            <a:off x="6215868" y="3356768"/>
            <a:ext cx="5143536" cy="1588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5"/>
          <p:cNvCxnSpPr/>
          <p:nvPr/>
        </p:nvCxnSpPr>
        <p:spPr>
          <a:xfrm rot="5400000">
            <a:off x="6367474" y="3581400"/>
            <a:ext cx="5143536" cy="158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6"/>
          <p:cNvCxnSpPr/>
          <p:nvPr/>
        </p:nvCxnSpPr>
        <p:spPr>
          <a:xfrm rot="5400000">
            <a:off x="6519874" y="3733800"/>
            <a:ext cx="5143536" cy="1588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 descr="geld-euro-07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14678" y="4500570"/>
            <a:ext cx="2428892" cy="1620051"/>
          </a:xfrm>
          <a:prstGeom prst="rect">
            <a:avLst/>
          </a:prstGeom>
        </p:spPr>
      </p:pic>
      <p:pic>
        <p:nvPicPr>
          <p:cNvPr id="9" name="Picture 7" descr="geld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357166"/>
            <a:ext cx="838200" cy="962025"/>
          </a:xfrm>
          <a:prstGeom prst="rect">
            <a:avLst/>
          </a:prstGeom>
          <a:noFill/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952" y="6366854"/>
            <a:ext cx="432048" cy="468052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800" dirty="0" smtClean="0">
                <a:latin typeface="Arial" pitchFamily="34" charset="0"/>
                <a:cs typeface="Arial" pitchFamily="34" charset="0"/>
              </a:rPr>
              <a:t>Finanzen</a:t>
            </a:r>
            <a:endParaRPr lang="de-DE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20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de-DE" sz="2800" u="sng" dirty="0" smtClean="0">
                <a:latin typeface="Arial" pitchFamily="34" charset="0"/>
                <a:cs typeface="Arial" pitchFamily="34" charset="0"/>
              </a:rPr>
              <a:t>Große Ausgabepositionen:</a:t>
            </a:r>
          </a:p>
          <a:p>
            <a:pPr algn="ctr">
              <a:lnSpc>
                <a:spcPct val="90000"/>
              </a:lnSpc>
              <a:buNone/>
            </a:pPr>
            <a:endParaRPr lang="de-DE" sz="24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</a:pPr>
            <a:r>
              <a:rPr lang="de-DE" sz="2400" dirty="0" smtClean="0">
                <a:latin typeface="Arial" pitchFamily="34" charset="0"/>
                <a:cs typeface="Arial" pitchFamily="34" charset="0"/>
              </a:rPr>
              <a:t>Kreisumlage:				ca. 1.421.000 €</a:t>
            </a:r>
          </a:p>
          <a:p>
            <a:pPr>
              <a:lnSpc>
                <a:spcPct val="90000"/>
              </a:lnSpc>
            </a:pPr>
            <a:r>
              <a:rPr lang="de-DE" sz="2400" dirty="0" smtClean="0">
                <a:latin typeface="Arial" pitchFamily="34" charset="0"/>
                <a:cs typeface="Arial" pitchFamily="34" charset="0"/>
              </a:rPr>
              <a:t>Gewerbesteuerumlage:			ca.    144.000 €</a:t>
            </a:r>
          </a:p>
          <a:p>
            <a:pPr>
              <a:lnSpc>
                <a:spcPct val="90000"/>
              </a:lnSpc>
            </a:pPr>
            <a:r>
              <a:rPr lang="de-DE" sz="2400" dirty="0" smtClean="0">
                <a:latin typeface="Arial" pitchFamily="34" charset="0"/>
                <a:cs typeface="Arial" pitchFamily="34" charset="0"/>
              </a:rPr>
              <a:t>Abwasserzweckverband</a:t>
            </a:r>
            <a:br>
              <a:rPr lang="de-DE" sz="2400" dirty="0" smtClean="0">
                <a:latin typeface="Arial" pitchFamily="34" charset="0"/>
                <a:cs typeface="Arial" pitchFamily="34" charset="0"/>
              </a:rPr>
            </a:br>
            <a:r>
              <a:rPr lang="de-DE" sz="2400" dirty="0" smtClean="0">
                <a:latin typeface="Arial" pitchFamily="34" charset="0"/>
                <a:cs typeface="Arial" pitchFamily="34" charset="0"/>
              </a:rPr>
              <a:t>Betriebskostenumlage:			ca.  </a:t>
            </a:r>
            <a:r>
              <a:rPr lang="de-DE" sz="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400" dirty="0" smtClean="0">
                <a:latin typeface="Arial" pitchFamily="34" charset="0"/>
                <a:cs typeface="Arial" pitchFamily="34" charset="0"/>
              </a:rPr>
              <a:t>  170.000 €</a:t>
            </a:r>
          </a:p>
          <a:p>
            <a:pPr>
              <a:lnSpc>
                <a:spcPct val="90000"/>
              </a:lnSpc>
            </a:pPr>
            <a:r>
              <a:rPr lang="de-DE" sz="2400" dirty="0" smtClean="0">
                <a:latin typeface="Arial" pitchFamily="34" charset="0"/>
                <a:cs typeface="Arial" pitchFamily="34" charset="0"/>
              </a:rPr>
              <a:t>Schulverband Hersbruck</a:t>
            </a:r>
            <a:br>
              <a:rPr lang="de-DE" sz="2400" dirty="0" smtClean="0">
                <a:latin typeface="Arial" pitchFamily="34" charset="0"/>
                <a:cs typeface="Arial" pitchFamily="34" charset="0"/>
              </a:rPr>
            </a:br>
            <a:r>
              <a:rPr lang="de-DE" sz="2400" dirty="0" smtClean="0">
                <a:latin typeface="Arial" pitchFamily="34" charset="0"/>
                <a:cs typeface="Arial" pitchFamily="34" charset="0"/>
              </a:rPr>
              <a:t>Umlage:		                                 ca. </a:t>
            </a:r>
            <a:r>
              <a:rPr lang="de-DE" sz="1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10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de-DE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400" smtClean="0">
                <a:latin typeface="Arial" pitchFamily="34" charset="0"/>
                <a:cs typeface="Arial" pitchFamily="34" charset="0"/>
              </a:rPr>
              <a:t>108.500 </a:t>
            </a:r>
            <a:r>
              <a:rPr lang="de-DE" sz="2400" dirty="0" smtClean="0">
                <a:latin typeface="Arial" pitchFamily="34" charset="0"/>
                <a:cs typeface="Arial" pitchFamily="34" charset="0"/>
              </a:rPr>
              <a:t>€</a:t>
            </a:r>
          </a:p>
          <a:p>
            <a:pPr>
              <a:lnSpc>
                <a:spcPct val="90000"/>
              </a:lnSpc>
            </a:pPr>
            <a:endParaRPr lang="de-DE" sz="28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de-DE" dirty="0" smtClean="0"/>
          </a:p>
          <a:p>
            <a:endParaRPr lang="de-DE" dirty="0"/>
          </a:p>
        </p:txBody>
      </p:sp>
      <p:cxnSp>
        <p:nvCxnSpPr>
          <p:cNvPr id="5" name="Gerade Verbindung 4"/>
          <p:cNvCxnSpPr/>
          <p:nvPr/>
        </p:nvCxnSpPr>
        <p:spPr>
          <a:xfrm rot="5400000">
            <a:off x="6215868" y="3356768"/>
            <a:ext cx="5143536" cy="1588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5"/>
          <p:cNvCxnSpPr/>
          <p:nvPr/>
        </p:nvCxnSpPr>
        <p:spPr>
          <a:xfrm rot="5400000">
            <a:off x="6367474" y="3581400"/>
            <a:ext cx="5143536" cy="158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6"/>
          <p:cNvCxnSpPr/>
          <p:nvPr/>
        </p:nvCxnSpPr>
        <p:spPr>
          <a:xfrm rot="5400000">
            <a:off x="6519874" y="3733800"/>
            <a:ext cx="5143536" cy="1588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geld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60" y="357166"/>
            <a:ext cx="838200" cy="962025"/>
          </a:xfrm>
          <a:prstGeom prst="rect">
            <a:avLst/>
          </a:prstGeom>
          <a:noFill/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952" y="6366854"/>
            <a:ext cx="432048" cy="468052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571612"/>
            <a:ext cx="8229600" cy="4554551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de-DE" sz="2800" u="sng" dirty="0" smtClean="0">
                <a:latin typeface="Arial" pitchFamily="34" charset="0"/>
                <a:cs typeface="Arial" pitchFamily="34" charset="0"/>
              </a:rPr>
              <a:t>Wichtige Einnahmequellen:</a:t>
            </a:r>
          </a:p>
          <a:p>
            <a:pPr>
              <a:lnSpc>
                <a:spcPct val="90000"/>
              </a:lnSpc>
              <a:buNone/>
            </a:pPr>
            <a:endParaRPr lang="de-DE" sz="28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</a:pPr>
            <a:r>
              <a:rPr lang="de-DE" sz="2800" dirty="0" smtClean="0">
                <a:latin typeface="Arial" pitchFamily="34" charset="0"/>
                <a:cs typeface="Arial" pitchFamily="34" charset="0"/>
              </a:rPr>
              <a:t>Grundsteuer:                               ca.  </a:t>
            </a:r>
            <a:r>
              <a:rPr lang="de-DE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800" dirty="0" smtClean="0">
                <a:latin typeface="Arial" pitchFamily="34" charset="0"/>
                <a:cs typeface="Arial" pitchFamily="34" charset="0"/>
              </a:rPr>
              <a:t> 198.500 €</a:t>
            </a:r>
          </a:p>
          <a:p>
            <a:pPr>
              <a:lnSpc>
                <a:spcPct val="90000"/>
              </a:lnSpc>
            </a:pPr>
            <a:r>
              <a:rPr lang="de-DE" sz="2800" dirty="0" smtClean="0">
                <a:latin typeface="Arial" pitchFamily="34" charset="0"/>
                <a:cs typeface="Arial" pitchFamily="34" charset="0"/>
              </a:rPr>
              <a:t>Gewerbesteuer:			ca. 2.150.000 €</a:t>
            </a:r>
          </a:p>
          <a:p>
            <a:pPr>
              <a:lnSpc>
                <a:spcPct val="90000"/>
              </a:lnSpc>
            </a:pPr>
            <a:r>
              <a:rPr lang="de-DE" sz="2800" dirty="0" smtClean="0">
                <a:latin typeface="Arial" pitchFamily="34" charset="0"/>
                <a:cs typeface="Arial" pitchFamily="34" charset="0"/>
              </a:rPr>
              <a:t>Einkommensteuerbeteiligung:	ca. 1.770.000 €</a:t>
            </a:r>
          </a:p>
          <a:p>
            <a:pPr>
              <a:lnSpc>
                <a:spcPct val="90000"/>
              </a:lnSpc>
            </a:pPr>
            <a:r>
              <a:rPr lang="de-DE" sz="2800" dirty="0" smtClean="0">
                <a:latin typeface="Arial" pitchFamily="34" charset="0"/>
                <a:cs typeface="Arial" pitchFamily="34" charset="0"/>
              </a:rPr>
              <a:t>Umsatzsteuerbeteiligung: </a:t>
            </a:r>
            <a:r>
              <a:rPr lang="de-DE" sz="2800" dirty="0">
                <a:latin typeface="Arial" pitchFamily="34" charset="0"/>
                <a:cs typeface="Arial" pitchFamily="34" charset="0"/>
              </a:rPr>
              <a:t>	</a:t>
            </a:r>
            <a:r>
              <a:rPr lang="de-DE" sz="2800" dirty="0" smtClean="0">
                <a:latin typeface="Arial" pitchFamily="34" charset="0"/>
                <a:cs typeface="Arial" pitchFamily="34" charset="0"/>
              </a:rPr>
              <a:t>         ca</a:t>
            </a:r>
            <a:r>
              <a:rPr lang="de-DE" sz="2800" dirty="0">
                <a:latin typeface="Arial" pitchFamily="34" charset="0"/>
                <a:cs typeface="Arial" pitchFamily="34" charset="0"/>
              </a:rPr>
              <a:t>. </a:t>
            </a:r>
            <a:r>
              <a:rPr lang="de-DE" sz="28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de-DE" sz="7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800" dirty="0" smtClean="0">
                <a:latin typeface="Arial" pitchFamily="34" charset="0"/>
                <a:cs typeface="Arial" pitchFamily="34" charset="0"/>
              </a:rPr>
              <a:t>155.900 </a:t>
            </a:r>
            <a:r>
              <a:rPr lang="de-DE" sz="2800" dirty="0">
                <a:latin typeface="Arial" pitchFamily="34" charset="0"/>
                <a:cs typeface="Arial" pitchFamily="34" charset="0"/>
              </a:rPr>
              <a:t>€</a:t>
            </a:r>
          </a:p>
          <a:p>
            <a:pPr>
              <a:lnSpc>
                <a:spcPct val="90000"/>
              </a:lnSpc>
            </a:pPr>
            <a:endParaRPr lang="de-DE" sz="28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</a:pPr>
            <a:r>
              <a:rPr lang="de-DE" sz="2800" dirty="0" smtClean="0">
                <a:latin typeface="Arial" pitchFamily="34" charset="0"/>
                <a:cs typeface="Arial" pitchFamily="34" charset="0"/>
              </a:rPr>
              <a:t>Zuweisungen Finanzausgleich:	ca.    356.000 €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de-DE" sz="2800" dirty="0" smtClean="0">
                <a:latin typeface="Arial" pitchFamily="34" charset="0"/>
                <a:cs typeface="Arial" pitchFamily="34" charset="0"/>
              </a:rPr>
              <a:t>    davon Schlüsselzuweisung:</a:t>
            </a:r>
            <a:r>
              <a:rPr lang="de-DE" sz="2800" dirty="0">
                <a:latin typeface="Arial" pitchFamily="34" charset="0"/>
                <a:cs typeface="Arial" pitchFamily="34" charset="0"/>
              </a:rPr>
              <a:t>	</a:t>
            </a:r>
            <a:r>
              <a:rPr lang="de-DE" sz="2800" dirty="0" smtClean="0">
                <a:latin typeface="Arial" pitchFamily="34" charset="0"/>
                <a:cs typeface="Arial" pitchFamily="34" charset="0"/>
              </a:rPr>
              <a:t>ca. 	175.000 €</a:t>
            </a:r>
          </a:p>
        </p:txBody>
      </p:sp>
      <p:cxnSp>
        <p:nvCxnSpPr>
          <p:cNvPr id="5" name="Gerade Verbindung 4"/>
          <p:cNvCxnSpPr/>
          <p:nvPr/>
        </p:nvCxnSpPr>
        <p:spPr>
          <a:xfrm rot="5400000">
            <a:off x="6215868" y="3356768"/>
            <a:ext cx="5143536" cy="1588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5"/>
          <p:cNvCxnSpPr/>
          <p:nvPr/>
        </p:nvCxnSpPr>
        <p:spPr>
          <a:xfrm rot="5400000">
            <a:off x="6367474" y="3581400"/>
            <a:ext cx="5143536" cy="158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6"/>
          <p:cNvCxnSpPr/>
          <p:nvPr/>
        </p:nvCxnSpPr>
        <p:spPr>
          <a:xfrm rot="5400000">
            <a:off x="6519874" y="3733800"/>
            <a:ext cx="5143536" cy="1588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800" dirty="0" smtClean="0">
                <a:latin typeface="Arial" pitchFamily="34" charset="0"/>
                <a:cs typeface="Arial" pitchFamily="34" charset="0"/>
              </a:rPr>
              <a:t>Finanzen</a:t>
            </a:r>
            <a:endParaRPr lang="de-DE" sz="4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7" descr="geld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60" y="357166"/>
            <a:ext cx="838200" cy="962025"/>
          </a:xfrm>
          <a:prstGeom prst="rect">
            <a:avLst/>
          </a:prstGeom>
          <a:noFill/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952" y="6366854"/>
            <a:ext cx="432048" cy="468052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8596" y="642918"/>
            <a:ext cx="8229600" cy="2426042"/>
          </a:xfrm>
        </p:spPr>
        <p:txBody>
          <a:bodyPr>
            <a:noAutofit/>
          </a:bodyPr>
          <a:lstStyle/>
          <a:p>
            <a:r>
              <a:rPr lang="de-DE" sz="4800" dirty="0" smtClean="0">
                <a:latin typeface="Arial" pitchFamily="34" charset="0"/>
                <a:cs typeface="Arial" pitchFamily="34" charset="0"/>
              </a:rPr>
              <a:t>Haben Sie Fragen oder Anregungen?</a:t>
            </a:r>
            <a:endParaRPr lang="de-DE" sz="48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Gerade Verbindung 4"/>
          <p:cNvCxnSpPr/>
          <p:nvPr/>
        </p:nvCxnSpPr>
        <p:spPr>
          <a:xfrm rot="5400000">
            <a:off x="6215868" y="3356768"/>
            <a:ext cx="5143536" cy="1588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5"/>
          <p:cNvCxnSpPr/>
          <p:nvPr/>
        </p:nvCxnSpPr>
        <p:spPr>
          <a:xfrm rot="5400000">
            <a:off x="6367474" y="3581400"/>
            <a:ext cx="5143536" cy="158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6"/>
          <p:cNvCxnSpPr/>
          <p:nvPr/>
        </p:nvCxnSpPr>
        <p:spPr>
          <a:xfrm rot="5400000">
            <a:off x="6519874" y="3733800"/>
            <a:ext cx="5143536" cy="1588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952" y="6366854"/>
            <a:ext cx="432048" cy="468052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800" dirty="0" smtClean="0">
                <a:latin typeface="Arial" pitchFamily="34" charset="0"/>
                <a:cs typeface="Arial" pitchFamily="34" charset="0"/>
              </a:rPr>
              <a:t>Statistik - Einwohner</a:t>
            </a:r>
            <a:endParaRPr lang="de-DE" sz="48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Inhaltsplatzhalt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630019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Gerade Verbindung 5"/>
          <p:cNvCxnSpPr/>
          <p:nvPr/>
        </p:nvCxnSpPr>
        <p:spPr>
          <a:xfrm rot="5400000">
            <a:off x="6215868" y="3356768"/>
            <a:ext cx="5143536" cy="1588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6"/>
          <p:cNvCxnSpPr/>
          <p:nvPr/>
        </p:nvCxnSpPr>
        <p:spPr>
          <a:xfrm rot="5400000">
            <a:off x="6367474" y="3581400"/>
            <a:ext cx="5143536" cy="158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/>
          <p:cNvCxnSpPr/>
          <p:nvPr/>
        </p:nvCxnSpPr>
        <p:spPr>
          <a:xfrm rot="5400000">
            <a:off x="6519874" y="3733800"/>
            <a:ext cx="5143536" cy="1588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952" y="6366854"/>
            <a:ext cx="432048" cy="468052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8358246" cy="1143000"/>
          </a:xfrm>
        </p:spPr>
        <p:txBody>
          <a:bodyPr>
            <a:noAutofit/>
          </a:bodyPr>
          <a:lstStyle/>
          <a:p>
            <a:r>
              <a:rPr lang="de-DE" sz="4800" dirty="0" smtClean="0">
                <a:latin typeface="Arial" pitchFamily="34" charset="0"/>
                <a:cs typeface="Arial" pitchFamily="34" charset="0"/>
              </a:rPr>
              <a:t>Statistik - Personenstand</a:t>
            </a:r>
            <a:endParaRPr lang="de-DE" sz="48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Inhaltsplatzhalt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6220994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Gerade Verbindung 5"/>
          <p:cNvCxnSpPr/>
          <p:nvPr/>
        </p:nvCxnSpPr>
        <p:spPr>
          <a:xfrm rot="5400000">
            <a:off x="6215868" y="3356768"/>
            <a:ext cx="5143536" cy="1588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6"/>
          <p:cNvCxnSpPr/>
          <p:nvPr/>
        </p:nvCxnSpPr>
        <p:spPr>
          <a:xfrm rot="5400000">
            <a:off x="6367474" y="3581400"/>
            <a:ext cx="5143536" cy="158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/>
          <p:cNvCxnSpPr/>
          <p:nvPr/>
        </p:nvCxnSpPr>
        <p:spPr>
          <a:xfrm rot="5400000">
            <a:off x="6519874" y="3733800"/>
            <a:ext cx="5143536" cy="1588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952" y="6366854"/>
            <a:ext cx="432048" cy="468052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800" dirty="0" smtClean="0">
                <a:latin typeface="Arial" pitchFamily="34" charset="0"/>
                <a:cs typeface="Arial" pitchFamily="34" charset="0"/>
              </a:rPr>
              <a:t>Statistik - Kinderbetreuung</a:t>
            </a:r>
            <a:endParaRPr lang="de-DE" sz="48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Gerade Verbindung 5"/>
          <p:cNvCxnSpPr/>
          <p:nvPr/>
        </p:nvCxnSpPr>
        <p:spPr>
          <a:xfrm rot="5400000">
            <a:off x="6215868" y="3356768"/>
            <a:ext cx="5143536" cy="1588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6"/>
          <p:cNvCxnSpPr/>
          <p:nvPr/>
        </p:nvCxnSpPr>
        <p:spPr>
          <a:xfrm rot="5400000">
            <a:off x="6367474" y="3581400"/>
            <a:ext cx="5143536" cy="158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/>
          <p:cNvCxnSpPr/>
          <p:nvPr/>
        </p:nvCxnSpPr>
        <p:spPr>
          <a:xfrm rot="5400000">
            <a:off x="6519874" y="3733800"/>
            <a:ext cx="5143536" cy="1588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Inhaltsplatzhalter 9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801166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90000"/>
              </a:lnSpc>
            </a:pPr>
            <a:r>
              <a:rPr lang="de-DE" sz="2800" dirty="0" smtClean="0">
                <a:latin typeface="Arial" pitchFamily="34" charset="0"/>
                <a:cs typeface="Arial" pitchFamily="34" charset="0"/>
              </a:rPr>
              <a:t>Kindertagesstätte:	= 160 Kinder</a:t>
            </a:r>
            <a:br>
              <a:rPr lang="de-DE" sz="2800" dirty="0" smtClean="0">
                <a:latin typeface="Arial" pitchFamily="34" charset="0"/>
                <a:cs typeface="Arial" pitchFamily="34" charset="0"/>
              </a:rPr>
            </a:br>
            <a:endParaRPr lang="de-DE" sz="28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  <a:buNone/>
            </a:pPr>
            <a:r>
              <a:rPr lang="de-DE" sz="2800" dirty="0" smtClean="0">
                <a:latin typeface="Arial" pitchFamily="34" charset="0"/>
                <a:cs typeface="Arial" pitchFamily="34" charset="0"/>
              </a:rPr>
              <a:t>	unter 3 Jahre (Krippe)	= 25 Kinder</a:t>
            </a:r>
            <a:br>
              <a:rPr lang="de-DE" sz="2800" dirty="0" smtClean="0">
                <a:latin typeface="Arial" pitchFamily="34" charset="0"/>
                <a:cs typeface="Arial" pitchFamily="34" charset="0"/>
              </a:rPr>
            </a:br>
            <a:r>
              <a:rPr lang="de-DE" sz="2800" dirty="0" smtClean="0">
                <a:latin typeface="Arial" pitchFamily="34" charset="0"/>
                <a:cs typeface="Arial" pitchFamily="34" charset="0"/>
              </a:rPr>
              <a:t>3 - Schuleintritt		= 82 Kinder</a:t>
            </a:r>
            <a:br>
              <a:rPr lang="de-DE" sz="2800" dirty="0" smtClean="0">
                <a:latin typeface="Arial" pitchFamily="34" charset="0"/>
                <a:cs typeface="Arial" pitchFamily="34" charset="0"/>
              </a:rPr>
            </a:br>
            <a:r>
              <a:rPr lang="de-DE" sz="2800" dirty="0" smtClean="0">
                <a:latin typeface="Arial" pitchFamily="34" charset="0"/>
                <a:cs typeface="Arial" pitchFamily="34" charset="0"/>
              </a:rPr>
              <a:t>über 6 Jahre (Hort)	= 53 Kinder</a:t>
            </a:r>
          </a:p>
          <a:p>
            <a:pPr>
              <a:lnSpc>
                <a:spcPct val="90000"/>
              </a:lnSpc>
              <a:buNone/>
            </a:pPr>
            <a:r>
              <a:rPr lang="de-DE" sz="2800" dirty="0" smtClean="0">
                <a:latin typeface="Arial" pitchFamily="34" charset="0"/>
                <a:cs typeface="Arial" pitchFamily="34" charset="0"/>
              </a:rPr>
              <a:t>	(ab dem Schuleintritt)</a:t>
            </a:r>
          </a:p>
          <a:p>
            <a:pPr>
              <a:lnSpc>
                <a:spcPct val="90000"/>
              </a:lnSpc>
              <a:buNone/>
            </a:pPr>
            <a:endParaRPr lang="de-DE" sz="28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buNone/>
            </a:pPr>
            <a:r>
              <a:rPr lang="de-DE" sz="2800" dirty="0" smtClean="0">
                <a:latin typeface="Arial" pitchFamily="34" charset="0"/>
                <a:cs typeface="Arial" pitchFamily="34" charset="0"/>
              </a:rPr>
              <a:t>	23 Arbeitskräfte davon 5 Vollzeit, 16 Teilzeit, 2 Praktikantinnen</a:t>
            </a:r>
          </a:p>
          <a:p>
            <a:pPr>
              <a:lnSpc>
                <a:spcPct val="90000"/>
              </a:lnSpc>
              <a:buNone/>
            </a:pPr>
            <a:endParaRPr lang="de-DE" sz="28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buNone/>
            </a:pPr>
            <a:r>
              <a:rPr lang="de-DE" sz="2800" dirty="0">
                <a:latin typeface="Arial" pitchFamily="34" charset="0"/>
                <a:cs typeface="Arial" pitchFamily="34" charset="0"/>
              </a:rPr>
              <a:t>	</a:t>
            </a:r>
            <a:r>
              <a:rPr lang="de-DE" sz="2800" dirty="0" smtClean="0">
                <a:latin typeface="Arial" pitchFamily="34" charset="0"/>
                <a:cs typeface="Arial" pitchFamily="34" charset="0"/>
              </a:rPr>
              <a:t>Anstellungsschlüssel 9,3</a:t>
            </a:r>
          </a:p>
          <a:p>
            <a:pPr>
              <a:lnSpc>
                <a:spcPct val="90000"/>
              </a:lnSpc>
              <a:buNone/>
            </a:pPr>
            <a:r>
              <a:rPr lang="de-DE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28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de-DE" sz="2800" dirty="0" smtClean="0">
                <a:latin typeface="Arial" pitchFamily="34" charset="0"/>
                <a:cs typeface="Arial" pitchFamily="34" charset="0"/>
              </a:rPr>
              <a:t>Grundschule:		</a:t>
            </a:r>
            <a:r>
              <a:rPr lang="de-DE" sz="2800" smtClean="0">
                <a:latin typeface="Arial" pitchFamily="34" charset="0"/>
                <a:cs typeface="Arial" pitchFamily="34" charset="0"/>
              </a:rPr>
              <a:t>= 85 </a:t>
            </a:r>
            <a:r>
              <a:rPr lang="de-DE" sz="2800" dirty="0" smtClean="0">
                <a:latin typeface="Arial" pitchFamily="34" charset="0"/>
                <a:cs typeface="Arial" pitchFamily="34" charset="0"/>
              </a:rPr>
              <a:t>Kinder</a:t>
            </a:r>
            <a:br>
              <a:rPr lang="de-DE" sz="2800" dirty="0" smtClean="0">
                <a:latin typeface="Arial" pitchFamily="34" charset="0"/>
                <a:cs typeface="Arial" pitchFamily="34" charset="0"/>
              </a:rPr>
            </a:br>
            <a:endParaRPr lang="de-DE" sz="28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buNone/>
            </a:pPr>
            <a:r>
              <a:rPr lang="de-DE" sz="2800" dirty="0" smtClean="0">
                <a:latin typeface="Arial" pitchFamily="34" charset="0"/>
                <a:cs typeface="Arial" pitchFamily="34" charset="0"/>
              </a:rPr>
              <a:t>	</a:t>
            </a:r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952" y="6366854"/>
            <a:ext cx="432048" cy="468052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800" dirty="0" smtClean="0">
                <a:latin typeface="Arial" pitchFamily="34" charset="0"/>
                <a:cs typeface="Arial" pitchFamily="34" charset="0"/>
              </a:rPr>
              <a:t>Statistik - Sonstiges</a:t>
            </a:r>
            <a:endParaRPr lang="de-DE" sz="48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Inhaltsplatzhalt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8474573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Gerade Verbindung 5"/>
          <p:cNvCxnSpPr/>
          <p:nvPr/>
        </p:nvCxnSpPr>
        <p:spPr>
          <a:xfrm rot="5400000">
            <a:off x="6215868" y="3356768"/>
            <a:ext cx="5143536" cy="1588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6"/>
          <p:cNvCxnSpPr/>
          <p:nvPr/>
        </p:nvCxnSpPr>
        <p:spPr>
          <a:xfrm rot="5400000">
            <a:off x="6367474" y="3581400"/>
            <a:ext cx="5143536" cy="158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/>
          <p:cNvCxnSpPr/>
          <p:nvPr/>
        </p:nvCxnSpPr>
        <p:spPr>
          <a:xfrm rot="5400000">
            <a:off x="6519874" y="3733800"/>
            <a:ext cx="5143536" cy="1588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952" y="6366854"/>
            <a:ext cx="432048" cy="468052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866330"/>
          </a:xfrm>
        </p:spPr>
        <p:txBody>
          <a:bodyPr>
            <a:normAutofit/>
          </a:bodyPr>
          <a:lstStyle/>
          <a:p>
            <a:r>
              <a:rPr lang="de-DE" sz="4800" dirty="0" smtClean="0">
                <a:latin typeface="Arial" pitchFamily="34" charset="0"/>
                <a:cs typeface="Arial" pitchFamily="34" charset="0"/>
              </a:rPr>
              <a:t>Abgeschlossene bzw. laufende Projekte </a:t>
            </a:r>
            <a:r>
              <a:rPr lang="de-DE" sz="4800" dirty="0">
                <a:latin typeface="Arial" pitchFamily="34" charset="0"/>
                <a:cs typeface="Arial" pitchFamily="34" charset="0"/>
              </a:rPr>
              <a:t>in </a:t>
            </a:r>
            <a:r>
              <a:rPr lang="de-DE" sz="4800" dirty="0" smtClean="0">
                <a:latin typeface="Arial" pitchFamily="34" charset="0"/>
                <a:cs typeface="Arial" pitchFamily="34" charset="0"/>
              </a:rPr>
              <a:t>2024</a:t>
            </a:r>
            <a:endParaRPr lang="de-DE" sz="4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Grafik 4" descr="Wappe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15404" y="6429404"/>
            <a:ext cx="428596" cy="428596"/>
          </a:xfrm>
          <a:prstGeom prst="rect">
            <a:avLst/>
          </a:prstGeom>
        </p:spPr>
      </p:pic>
      <p:cxnSp>
        <p:nvCxnSpPr>
          <p:cNvPr id="6" name="Gerade Verbindung 5"/>
          <p:cNvCxnSpPr/>
          <p:nvPr/>
        </p:nvCxnSpPr>
        <p:spPr>
          <a:xfrm rot="5400000">
            <a:off x="6215868" y="3356768"/>
            <a:ext cx="5143536" cy="1588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6"/>
          <p:cNvCxnSpPr/>
          <p:nvPr/>
        </p:nvCxnSpPr>
        <p:spPr>
          <a:xfrm rot="5400000">
            <a:off x="6367474" y="3581400"/>
            <a:ext cx="5143536" cy="158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/>
          <p:cNvCxnSpPr/>
          <p:nvPr/>
        </p:nvCxnSpPr>
        <p:spPr>
          <a:xfrm rot="5400000">
            <a:off x="6519874" y="3733800"/>
            <a:ext cx="5143536" cy="1588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498866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 Verbindung 4"/>
          <p:cNvCxnSpPr/>
          <p:nvPr/>
        </p:nvCxnSpPr>
        <p:spPr>
          <a:xfrm rot="5400000">
            <a:off x="6215868" y="3356768"/>
            <a:ext cx="5143536" cy="1588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5"/>
          <p:cNvCxnSpPr/>
          <p:nvPr/>
        </p:nvCxnSpPr>
        <p:spPr>
          <a:xfrm rot="5400000">
            <a:off x="6367474" y="3581400"/>
            <a:ext cx="5143536" cy="158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6"/>
          <p:cNvCxnSpPr/>
          <p:nvPr/>
        </p:nvCxnSpPr>
        <p:spPr>
          <a:xfrm rot="5400000">
            <a:off x="6519874" y="3733800"/>
            <a:ext cx="5143536" cy="1588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406430" y="43892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de-DE" sz="4800" dirty="0" smtClean="0">
                <a:latin typeface="Arial" pitchFamily="34" charset="0"/>
                <a:cs typeface="Arial" pitchFamily="34" charset="0"/>
              </a:rPr>
              <a:t>Generalsanierung der</a:t>
            </a:r>
            <a:br>
              <a:rPr lang="de-DE" sz="4800" dirty="0" smtClean="0">
                <a:latin typeface="Arial" pitchFamily="34" charset="0"/>
                <a:cs typeface="Arial" pitchFamily="34" charset="0"/>
              </a:rPr>
            </a:br>
            <a:r>
              <a:rPr lang="de-DE" sz="4800" dirty="0" smtClean="0">
                <a:latin typeface="Arial" pitchFamily="34" charset="0"/>
                <a:cs typeface="Arial" pitchFamily="34" charset="0"/>
              </a:rPr>
              <a:t>Turnhalle</a:t>
            </a:r>
            <a:endParaRPr lang="de-DE" sz="4800" dirty="0"/>
          </a:p>
        </p:txBody>
      </p:sp>
      <p:sp>
        <p:nvSpPr>
          <p:cNvPr id="11" name="Rechteck 10"/>
          <p:cNvSpPr/>
          <p:nvPr/>
        </p:nvSpPr>
        <p:spPr>
          <a:xfrm>
            <a:off x="4193002" y="3031918"/>
            <a:ext cx="44430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de-DE" sz="2400" dirty="0" smtClean="0"/>
              <a:t>Kosten: ca. 2,03 Mio. €</a:t>
            </a:r>
            <a:endParaRPr lang="de-DE" sz="2400" dirty="0"/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de-DE" sz="2400" dirty="0" smtClean="0"/>
              <a:t>Förderung </a:t>
            </a:r>
            <a:r>
              <a:rPr lang="de-DE" sz="2400" dirty="0" err="1" smtClean="0"/>
              <a:t>BayFAG</a:t>
            </a:r>
            <a:r>
              <a:rPr lang="de-DE" sz="2400" dirty="0" smtClean="0"/>
              <a:t>: ca. 675.000 €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de-DE" sz="2400" dirty="0" smtClean="0"/>
              <a:t>Fertigstellung Nov. 2024</a:t>
            </a:r>
            <a:endParaRPr lang="de-DE" sz="2400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952" y="6366854"/>
            <a:ext cx="432048" cy="46805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72699" y="2238354"/>
            <a:ext cx="5253203" cy="3939902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67390" y="2238353"/>
            <a:ext cx="5253203" cy="3939902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67391" y="2238351"/>
            <a:ext cx="5253203" cy="3939902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78009" y="2238348"/>
            <a:ext cx="5253203" cy="3939902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78009" y="2238342"/>
            <a:ext cx="5253203" cy="3939902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67393" y="2238336"/>
            <a:ext cx="5253203" cy="393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30031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4321" y="404664"/>
            <a:ext cx="8229600" cy="852704"/>
          </a:xfrm>
        </p:spPr>
        <p:txBody>
          <a:bodyPr>
            <a:noAutofit/>
          </a:bodyPr>
          <a:lstStyle/>
          <a:p>
            <a:r>
              <a:rPr lang="de-DE" sz="3600" dirty="0" smtClean="0">
                <a:latin typeface="Arial" pitchFamily="34" charset="0"/>
                <a:cs typeface="Arial" pitchFamily="34" charset="0"/>
              </a:rPr>
              <a:t>Sockelsanierung Rathaus</a:t>
            </a:r>
            <a:endParaRPr lang="de-DE" sz="36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Gerade Verbindung 4"/>
          <p:cNvCxnSpPr/>
          <p:nvPr/>
        </p:nvCxnSpPr>
        <p:spPr>
          <a:xfrm rot="5400000">
            <a:off x="6215868" y="3356768"/>
            <a:ext cx="5143536" cy="1588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5"/>
          <p:cNvCxnSpPr/>
          <p:nvPr/>
        </p:nvCxnSpPr>
        <p:spPr>
          <a:xfrm rot="5400000">
            <a:off x="6367474" y="3581400"/>
            <a:ext cx="5143536" cy="158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6"/>
          <p:cNvCxnSpPr/>
          <p:nvPr/>
        </p:nvCxnSpPr>
        <p:spPr>
          <a:xfrm rot="5400000">
            <a:off x="6519874" y="3733800"/>
            <a:ext cx="5143536" cy="1588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952" y="6366854"/>
            <a:ext cx="432048" cy="468052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664666" y="6048319"/>
            <a:ext cx="8122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de-DE" sz="2800" dirty="0" smtClean="0"/>
              <a:t>Kosten: rund 30.000 €</a:t>
            </a: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1737" y="1787923"/>
            <a:ext cx="4819651" cy="3614738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193" y="1185466"/>
            <a:ext cx="6438440" cy="482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89109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4321" y="404664"/>
            <a:ext cx="8229600" cy="852704"/>
          </a:xfrm>
        </p:spPr>
        <p:txBody>
          <a:bodyPr>
            <a:noAutofit/>
          </a:bodyPr>
          <a:lstStyle/>
          <a:p>
            <a:r>
              <a:rPr lang="de-DE" sz="3600" dirty="0" smtClean="0">
                <a:latin typeface="Arial" pitchFamily="34" charset="0"/>
                <a:cs typeface="Arial" pitchFamily="34" charset="0"/>
              </a:rPr>
              <a:t>Tag der </a:t>
            </a:r>
            <a:r>
              <a:rPr lang="de-DE" sz="3600" smtClean="0">
                <a:latin typeface="Arial" pitchFamily="34" charset="0"/>
                <a:cs typeface="Arial" pitchFamily="34" charset="0"/>
              </a:rPr>
              <a:t>Regionen </a:t>
            </a:r>
            <a:r>
              <a:rPr lang="de-DE" sz="3600" smtClean="0">
                <a:latin typeface="Arial" pitchFamily="34" charset="0"/>
                <a:cs typeface="Arial" pitchFamily="34" charset="0"/>
              </a:rPr>
              <a:t>2024</a:t>
            </a:r>
            <a:endParaRPr lang="de-DE" sz="36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Gerade Verbindung 4"/>
          <p:cNvCxnSpPr/>
          <p:nvPr/>
        </p:nvCxnSpPr>
        <p:spPr>
          <a:xfrm rot="5400000">
            <a:off x="6215868" y="3356768"/>
            <a:ext cx="5143536" cy="1588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5"/>
          <p:cNvCxnSpPr/>
          <p:nvPr/>
        </p:nvCxnSpPr>
        <p:spPr>
          <a:xfrm rot="5400000">
            <a:off x="6367474" y="3581400"/>
            <a:ext cx="5143536" cy="158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6"/>
          <p:cNvCxnSpPr/>
          <p:nvPr/>
        </p:nvCxnSpPr>
        <p:spPr>
          <a:xfrm rot="5400000">
            <a:off x="6519874" y="3733800"/>
            <a:ext cx="5143536" cy="1588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952" y="6366854"/>
            <a:ext cx="432048" cy="468052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2286000" y="282883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dirty="0" smtClean="0">
                <a:hlinkClick r:id="rId4"/>
              </a:rPr>
              <a:t>https://www.nuernberger-land.de/fileadmin/user_upload/landkreis/Kreisentwicklung/Regionalmanagement/TDR/TDR_2024.mp4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9495611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344</Words>
  <Application>Microsoft Office PowerPoint</Application>
  <PresentationFormat>Bildschirmpräsentation (4:3)</PresentationFormat>
  <Paragraphs>72</Paragraphs>
  <Slides>18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1" baseType="lpstr">
      <vt:lpstr>Arial</vt:lpstr>
      <vt:lpstr>Calibri</vt:lpstr>
      <vt:lpstr>Larissa-Design</vt:lpstr>
      <vt:lpstr>Gemeinde Reichenschwand</vt:lpstr>
      <vt:lpstr>Statistik - Einwohner</vt:lpstr>
      <vt:lpstr>Statistik - Personenstand</vt:lpstr>
      <vt:lpstr>Statistik - Kinderbetreuung</vt:lpstr>
      <vt:lpstr>Statistik - Sonstiges</vt:lpstr>
      <vt:lpstr>Abgeschlossene bzw. laufende Projekte in 2024</vt:lpstr>
      <vt:lpstr>Generalsanierung der Turnhalle</vt:lpstr>
      <vt:lpstr>Sockelsanierung Rathaus</vt:lpstr>
      <vt:lpstr>Tag der Regionen 2024</vt:lpstr>
      <vt:lpstr>Neues Feuerwehrhaus</vt:lpstr>
      <vt:lpstr>Kanalbaumaßnahme im Radweg Richtung Lauf</vt:lpstr>
      <vt:lpstr>Weitere Informationen</vt:lpstr>
      <vt:lpstr>Projekte in 2025</vt:lpstr>
      <vt:lpstr>Finanzen</vt:lpstr>
      <vt:lpstr>Finanzen</vt:lpstr>
      <vt:lpstr>Finanzen</vt:lpstr>
      <vt:lpstr>Finanzen</vt:lpstr>
      <vt:lpstr>Haben Sie Fragen oder Anregungen?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Gemeinde Reichenschwand</dc:title>
  <dc:creator>munkert</dc:creator>
  <cp:lastModifiedBy>Roland Uschold</cp:lastModifiedBy>
  <cp:revision>529</cp:revision>
  <cp:lastPrinted>2024-11-04T08:27:24Z</cp:lastPrinted>
  <dcterms:created xsi:type="dcterms:W3CDTF">2011-03-16T14:03:39Z</dcterms:created>
  <dcterms:modified xsi:type="dcterms:W3CDTF">2024-11-12T13:08:56Z</dcterms:modified>
</cp:coreProperties>
</file>